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7"/>
  </p:notesMasterIdLst>
  <p:sldIdLst>
    <p:sldId id="258" r:id="rId3"/>
    <p:sldId id="554" r:id="rId4"/>
    <p:sldId id="555" r:id="rId5"/>
    <p:sldId id="261" r:id="rId6"/>
    <p:sldId id="262" r:id="rId7"/>
    <p:sldId id="569" r:id="rId8"/>
    <p:sldId id="570" r:id="rId9"/>
    <p:sldId id="320" r:id="rId10"/>
    <p:sldId id="571" r:id="rId11"/>
    <p:sldId id="572" r:id="rId12"/>
    <p:sldId id="576" r:id="rId13"/>
    <p:sldId id="577" r:id="rId14"/>
    <p:sldId id="578" r:id="rId15"/>
    <p:sldId id="5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-19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90CD3-6576-4B46-8C1A-6A91C4A33F26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5B1C9-8EEC-4DF4-A574-462BDB3C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4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0254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14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40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22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01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07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58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30/9/2021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512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30/9/2021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37558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730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4814761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3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20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8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9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33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05" r:id="rId6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7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5.xml"/><Relationship Id="rId18" Type="http://schemas.openxmlformats.org/officeDocument/2006/relationships/slide" Target="slide4.xml"/><Relationship Id="rId3" Type="http://schemas.openxmlformats.org/officeDocument/2006/relationships/image" Target="../media/image9.png"/><Relationship Id="rId21" Type="http://schemas.openxmlformats.org/officeDocument/2006/relationships/slide" Target="slide6.xml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17.gif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gif"/><Relationship Id="rId19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15.gif"/><Relationship Id="rId14" Type="http://schemas.openxmlformats.org/officeDocument/2006/relationships/image" Target="../media/image19.png"/><Relationship Id="rId2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4800" b="1" i="1" kern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Tự nhiên và xã hội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AO LUA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6" y="1143000"/>
            <a:ext cx="11365992" cy="556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" y="0"/>
            <a:ext cx="12192000" cy="10772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tx1"/>
                </a:solidFill>
              </a:rPr>
              <a:t>Nói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về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vai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trò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của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thận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ống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dẫn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nước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tiểu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bóng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đái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ống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đái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trong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hoạt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động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bài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tiết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nước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tiểu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6622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656492" y="1381858"/>
            <a:ext cx="4501662" cy="52314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1. Thận để làm gì?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677986" y="3570289"/>
            <a:ext cx="4480169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3. Ống dẫn nước tiểu làm gì?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77986" y="4484689"/>
            <a:ext cx="4480169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4. </a:t>
            </a:r>
            <a:r>
              <a:rPr lang="en-US" sz="2800" b="1" dirty="0" err="1"/>
              <a:t>Bóng</a:t>
            </a:r>
            <a:r>
              <a:rPr lang="en-US" sz="2800" b="1" dirty="0"/>
              <a:t> </a:t>
            </a:r>
            <a:r>
              <a:rPr lang="en-US" sz="2800" b="1" dirty="0" err="1"/>
              <a:t>đái</a:t>
            </a:r>
            <a:r>
              <a:rPr lang="en-US" sz="2800" b="1" dirty="0"/>
              <a:t> (</a:t>
            </a:r>
            <a:r>
              <a:rPr lang="en-US" sz="2800" b="1" dirty="0" err="1"/>
              <a:t>Bàng</a:t>
            </a:r>
            <a:r>
              <a:rPr lang="en-US" sz="2800" b="1" dirty="0"/>
              <a:t> </a:t>
            </a:r>
            <a:r>
              <a:rPr lang="en-US" sz="2800" b="1" dirty="0" err="1"/>
              <a:t>quang</a:t>
            </a:r>
            <a:r>
              <a:rPr lang="en-US" sz="2800" b="1" dirty="0"/>
              <a:t>) </a:t>
            </a:r>
            <a:r>
              <a:rPr lang="en-US" sz="2800" b="1" dirty="0" err="1"/>
              <a:t>để</a:t>
            </a:r>
            <a:r>
              <a:rPr lang="en-US" sz="2800" b="1" dirty="0"/>
              <a:t> </a:t>
            </a:r>
            <a:r>
              <a:rPr lang="en-US" sz="2800" b="1" dirty="0" err="1"/>
              <a:t>làm</a:t>
            </a:r>
            <a:r>
              <a:rPr lang="en-US" sz="2800" b="1" dirty="0"/>
              <a:t> </a:t>
            </a:r>
            <a:r>
              <a:rPr lang="en-US" sz="2800" b="1" dirty="0" err="1"/>
              <a:t>gì</a:t>
            </a:r>
            <a:r>
              <a:rPr lang="en-US" sz="2800" b="1" dirty="0"/>
              <a:t>?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77986" y="5597526"/>
            <a:ext cx="4480169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5. Nước tiểu thải ra ngoài cơ thể bằng cách nào?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564923" y="1235641"/>
            <a:ext cx="5283200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a.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nơi</a:t>
            </a:r>
            <a:r>
              <a:rPr lang="en-US" sz="2800" b="1" dirty="0"/>
              <a:t> </a:t>
            </a:r>
            <a:r>
              <a:rPr lang="en-US" sz="2800" b="1" dirty="0" err="1"/>
              <a:t>chứa</a:t>
            </a:r>
            <a:r>
              <a:rPr lang="en-US" sz="2800" b="1" dirty="0"/>
              <a:t> </a:t>
            </a:r>
            <a:r>
              <a:rPr lang="en-US" sz="2800" b="1" dirty="0" err="1"/>
              <a:t>nước</a:t>
            </a:r>
            <a:r>
              <a:rPr lang="en-US" sz="2800" b="1" dirty="0"/>
              <a:t> </a:t>
            </a:r>
            <a:r>
              <a:rPr lang="en-US" sz="2800" b="1" dirty="0" err="1"/>
              <a:t>tiểu</a:t>
            </a:r>
            <a:r>
              <a:rPr lang="en-US" sz="2800" b="1" dirty="0"/>
              <a:t> </a:t>
            </a:r>
            <a:r>
              <a:rPr lang="en-US" sz="2800" b="1" dirty="0" err="1"/>
              <a:t>trước</a:t>
            </a:r>
            <a:r>
              <a:rPr lang="en-US" sz="2800" b="1" dirty="0"/>
              <a:t> </a:t>
            </a:r>
            <a:r>
              <a:rPr lang="en-US" sz="2800" b="1" dirty="0" err="1"/>
              <a:t>khi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</a:t>
            </a:r>
            <a:r>
              <a:rPr lang="en-US" sz="2800" b="1" dirty="0" err="1"/>
              <a:t>thải</a:t>
            </a:r>
            <a:r>
              <a:rPr lang="en-US" sz="2800" b="1" dirty="0"/>
              <a:t> </a:t>
            </a:r>
            <a:r>
              <a:rPr lang="en-US" sz="2800" b="1" dirty="0" err="1"/>
              <a:t>ra</a:t>
            </a:r>
            <a:r>
              <a:rPr lang="en-US" sz="2800" b="1" dirty="0"/>
              <a:t> </a:t>
            </a:r>
            <a:r>
              <a:rPr lang="en-US" sz="2800" b="1" dirty="0" err="1"/>
              <a:t>ngoài</a:t>
            </a:r>
            <a:r>
              <a:rPr lang="en-US" sz="2800" b="1" dirty="0"/>
              <a:t>.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564923" y="2418546"/>
            <a:ext cx="5283200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b. </a:t>
            </a:r>
            <a:r>
              <a:rPr lang="en-US" sz="2800" b="1" dirty="0" err="1"/>
              <a:t>Dẫn</a:t>
            </a:r>
            <a:r>
              <a:rPr lang="en-US" sz="2800" b="1" dirty="0"/>
              <a:t> </a:t>
            </a:r>
            <a:r>
              <a:rPr lang="en-US" sz="2800" b="1" dirty="0" err="1"/>
              <a:t>nước</a:t>
            </a:r>
            <a:r>
              <a:rPr lang="en-US" sz="2800" b="1" dirty="0"/>
              <a:t> </a:t>
            </a:r>
            <a:r>
              <a:rPr lang="en-US" sz="2800" b="1" dirty="0" err="1"/>
              <a:t>tiểu</a:t>
            </a:r>
            <a:r>
              <a:rPr lang="en-US" sz="2800" b="1" dirty="0"/>
              <a:t> </a:t>
            </a:r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thận</a:t>
            </a:r>
            <a:r>
              <a:rPr lang="en-US" sz="2800" b="1" dirty="0"/>
              <a:t> </a:t>
            </a:r>
            <a:r>
              <a:rPr lang="en-US" sz="2800" b="1" dirty="0" err="1"/>
              <a:t>xuống</a:t>
            </a:r>
            <a:r>
              <a:rPr lang="en-US" sz="2800" b="1" dirty="0"/>
              <a:t> </a:t>
            </a:r>
            <a:r>
              <a:rPr lang="en-US" sz="2800" b="1" dirty="0" err="1"/>
              <a:t>bóng</a:t>
            </a:r>
            <a:r>
              <a:rPr lang="en-US" sz="2800" b="1" dirty="0"/>
              <a:t> </a:t>
            </a:r>
            <a:r>
              <a:rPr lang="en-US" sz="2800" b="1" dirty="0" err="1"/>
              <a:t>đái</a:t>
            </a:r>
            <a:r>
              <a:rPr lang="en-US" sz="2800" b="1" dirty="0"/>
              <a:t> ( </a:t>
            </a:r>
            <a:r>
              <a:rPr lang="en-US" sz="2800" b="1" dirty="0" err="1"/>
              <a:t>Bàng</a:t>
            </a:r>
            <a:r>
              <a:rPr lang="en-US" sz="2800" b="1" dirty="0"/>
              <a:t> </a:t>
            </a:r>
            <a:r>
              <a:rPr lang="en-US" sz="2800" b="1" dirty="0" err="1"/>
              <a:t>quang</a:t>
            </a:r>
            <a:r>
              <a:rPr lang="en-US" sz="2800" b="1" dirty="0"/>
              <a:t>).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564923" y="3407890"/>
            <a:ext cx="5283200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c. </a:t>
            </a:r>
            <a:r>
              <a:rPr lang="en-US" sz="2800" b="1" dirty="0" err="1"/>
              <a:t>Nước</a:t>
            </a:r>
            <a:r>
              <a:rPr lang="en-US" sz="2800" b="1" dirty="0"/>
              <a:t> </a:t>
            </a:r>
            <a:r>
              <a:rPr lang="en-US" sz="2800" b="1" dirty="0" err="1"/>
              <a:t>tiểu</a:t>
            </a:r>
            <a:r>
              <a:rPr lang="en-US" sz="2800" b="1" dirty="0"/>
              <a:t> </a:t>
            </a:r>
            <a:r>
              <a:rPr lang="en-US" sz="2800" b="1" dirty="0" err="1"/>
              <a:t>theo</a:t>
            </a:r>
            <a:r>
              <a:rPr lang="en-US" sz="2800" b="1" dirty="0"/>
              <a:t> </a:t>
            </a:r>
            <a:r>
              <a:rPr lang="en-US" sz="2800" b="1" dirty="0" err="1"/>
              <a:t>ống</a:t>
            </a:r>
            <a:r>
              <a:rPr lang="en-US" sz="2800" b="1" dirty="0"/>
              <a:t> </a:t>
            </a:r>
            <a:r>
              <a:rPr lang="en-US" sz="2800" b="1" dirty="0" err="1"/>
              <a:t>đái</a:t>
            </a:r>
            <a:r>
              <a:rPr lang="en-US" sz="2800" b="1" dirty="0"/>
              <a:t> </a:t>
            </a:r>
            <a:r>
              <a:rPr lang="en-US" sz="2800" b="1" dirty="0" err="1"/>
              <a:t>thải</a:t>
            </a:r>
            <a:r>
              <a:rPr lang="en-US" sz="2800" b="1" dirty="0"/>
              <a:t> </a:t>
            </a:r>
            <a:r>
              <a:rPr lang="en-US" sz="2800" b="1" dirty="0" err="1"/>
              <a:t>ra</a:t>
            </a:r>
            <a:r>
              <a:rPr lang="en-US" sz="2800" b="1" dirty="0"/>
              <a:t> </a:t>
            </a:r>
            <a:r>
              <a:rPr lang="en-US" sz="2800" b="1" dirty="0" err="1"/>
              <a:t>ngoài</a:t>
            </a:r>
            <a:r>
              <a:rPr lang="en-US" sz="2800" b="1" dirty="0"/>
              <a:t>.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502400" y="4484689"/>
            <a:ext cx="5283200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d.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chất</a:t>
            </a:r>
            <a:r>
              <a:rPr lang="en-US" sz="2800" b="1" dirty="0"/>
              <a:t> </a:t>
            </a:r>
            <a:r>
              <a:rPr lang="en-US" sz="2800" b="1" dirty="0" err="1"/>
              <a:t>độc</a:t>
            </a:r>
            <a:r>
              <a:rPr lang="en-US" sz="2800" b="1" dirty="0"/>
              <a:t> </a:t>
            </a:r>
            <a:r>
              <a:rPr lang="en-US" sz="2800" b="1" dirty="0" err="1"/>
              <a:t>hại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máu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</a:t>
            </a:r>
            <a:r>
              <a:rPr lang="en-US" sz="2800" b="1" dirty="0" err="1"/>
              <a:t>thận</a:t>
            </a:r>
            <a:r>
              <a:rPr lang="en-US" sz="2800" b="1" dirty="0"/>
              <a:t> </a:t>
            </a:r>
            <a:r>
              <a:rPr lang="en-US" sz="2800" b="1" dirty="0" err="1"/>
              <a:t>lọc</a:t>
            </a:r>
            <a:r>
              <a:rPr lang="en-US" sz="2800" b="1" dirty="0"/>
              <a:t> </a:t>
            </a:r>
            <a:r>
              <a:rPr lang="en-US" sz="2800" b="1" dirty="0" err="1"/>
              <a:t>ra.</a:t>
            </a:r>
            <a:endParaRPr lang="en-US" sz="2800" b="1" dirty="0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6502400" y="5597526"/>
            <a:ext cx="5283200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e. Lọc máu lấy ra các chất thải độc hại tạo thành nước tiểu.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679422" y="2415183"/>
            <a:ext cx="4478733" cy="52268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2. Nước tiểu là gì?</a:t>
            </a:r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>
            <a:off x="5158154" y="1905000"/>
            <a:ext cx="1312985" cy="3733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9"/>
          <p:cNvSpPr>
            <a:spLocks noChangeShapeType="1"/>
          </p:cNvSpPr>
          <p:nvPr/>
        </p:nvSpPr>
        <p:spPr bwMode="auto">
          <a:xfrm>
            <a:off x="5158154" y="2895600"/>
            <a:ext cx="1312985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 flipV="1">
            <a:off x="5158154" y="2743200"/>
            <a:ext cx="1406769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21"/>
          <p:cNvSpPr>
            <a:spLocks noChangeShapeType="1"/>
          </p:cNvSpPr>
          <p:nvPr/>
        </p:nvSpPr>
        <p:spPr bwMode="auto">
          <a:xfrm flipV="1">
            <a:off x="5158154" y="1905000"/>
            <a:ext cx="1312985" cy="2895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22"/>
          <p:cNvSpPr>
            <a:spLocks noChangeShapeType="1"/>
          </p:cNvSpPr>
          <p:nvPr/>
        </p:nvSpPr>
        <p:spPr bwMode="auto">
          <a:xfrm flipV="1">
            <a:off x="5158154" y="3657600"/>
            <a:ext cx="1406769" cy="2286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732342" y="-367646"/>
            <a:ext cx="9190037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/>
            </a:r>
            <a:br>
              <a:rPr lang="en-US" sz="54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</a:br>
            <a:r>
              <a:rPr lang="en-US" sz="4000" b="1" dirty="0" err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Nối</a:t>
            </a:r>
            <a:r>
              <a:rPr lang="en-US" sz="40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câu</a:t>
            </a:r>
            <a:r>
              <a:rPr lang="en-US" sz="40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hỏi</a:t>
            </a:r>
            <a:r>
              <a:rPr lang="en-US" sz="40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với</a:t>
            </a:r>
            <a:r>
              <a:rPr lang="en-US" sz="40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câu</a:t>
            </a:r>
            <a:r>
              <a:rPr lang="en-US" sz="40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trả</a:t>
            </a:r>
            <a:r>
              <a:rPr lang="en-US" sz="40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lời</a:t>
            </a:r>
            <a:r>
              <a:rPr lang="en-US" sz="40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sao</a:t>
            </a:r>
            <a:r>
              <a:rPr lang="en-US" sz="40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cho</a:t>
            </a:r>
            <a:r>
              <a:rPr lang="en-US" sz="40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thích</a:t>
            </a:r>
            <a:r>
              <a:rPr lang="en-US" sz="40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hợp</a:t>
            </a:r>
            <a:endParaRPr lang="en-US" sz="40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32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">
            <a:extLst>
              <a:ext uri="{FF2B5EF4-FFF2-40B4-BE49-F238E27FC236}">
                <a16:creationId xmlns:a16="http://schemas.microsoft.com/office/drawing/2014/main" xmlns="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2727062" y="-2497558"/>
            <a:ext cx="6697028" cy="1184949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980388" y="1639132"/>
            <a:ext cx="10492033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4000" b="1" dirty="0" err="1"/>
              <a:t>Cơ</a:t>
            </a:r>
            <a:r>
              <a:rPr lang="en-US" sz="4000" b="1" dirty="0"/>
              <a:t> </a:t>
            </a:r>
            <a:r>
              <a:rPr lang="en-US" sz="4000" b="1" dirty="0" err="1"/>
              <a:t>quan</a:t>
            </a:r>
            <a:r>
              <a:rPr lang="en-US" sz="4000" b="1" dirty="0"/>
              <a:t> </a:t>
            </a:r>
            <a:r>
              <a:rPr lang="en-US" sz="4000" b="1" dirty="0" err="1"/>
              <a:t>bài</a:t>
            </a:r>
            <a:r>
              <a:rPr lang="en-US" sz="4000" b="1" dirty="0"/>
              <a:t> </a:t>
            </a:r>
            <a:r>
              <a:rPr lang="en-US" sz="4000" b="1" dirty="0" err="1"/>
              <a:t>tiết</a:t>
            </a:r>
            <a:r>
              <a:rPr lang="en-US" sz="4000" b="1" dirty="0"/>
              <a:t> </a:t>
            </a:r>
            <a:r>
              <a:rPr lang="en-US" sz="4000" b="1" dirty="0" err="1"/>
              <a:t>nước</a:t>
            </a:r>
            <a:r>
              <a:rPr lang="en-US" sz="4000" b="1" dirty="0"/>
              <a:t> </a:t>
            </a:r>
            <a:r>
              <a:rPr lang="en-US" sz="4000" b="1" dirty="0" err="1"/>
              <a:t>tiểu</a:t>
            </a:r>
            <a:r>
              <a:rPr lang="en-US" sz="4000" b="1" dirty="0"/>
              <a:t> </a:t>
            </a:r>
            <a:r>
              <a:rPr lang="en-US" sz="4000" b="1" dirty="0" err="1"/>
              <a:t>gồm</a:t>
            </a:r>
            <a:r>
              <a:rPr lang="en-US" sz="4000" b="1" dirty="0"/>
              <a:t>: </a:t>
            </a:r>
            <a:r>
              <a:rPr lang="en-US" sz="4000" b="1" dirty="0" err="1"/>
              <a:t>hai</a:t>
            </a:r>
            <a:r>
              <a:rPr lang="en-US" sz="4000" b="1" dirty="0"/>
              <a:t> </a:t>
            </a:r>
            <a:r>
              <a:rPr lang="en-US" sz="4000" b="1" dirty="0" err="1"/>
              <a:t>quả</a:t>
            </a:r>
            <a:r>
              <a:rPr lang="en-US" sz="4000" b="1" dirty="0"/>
              <a:t> </a:t>
            </a:r>
            <a:r>
              <a:rPr lang="en-US" sz="4000" b="1" dirty="0" err="1"/>
              <a:t>thận</a:t>
            </a:r>
            <a:r>
              <a:rPr lang="en-US" sz="4000" b="1" dirty="0"/>
              <a:t>, </a:t>
            </a:r>
            <a:r>
              <a:rPr lang="en-US" sz="4000" b="1" dirty="0" err="1"/>
              <a:t>hai</a:t>
            </a:r>
            <a:r>
              <a:rPr lang="en-US" sz="4000" b="1" dirty="0"/>
              <a:t> </a:t>
            </a:r>
            <a:r>
              <a:rPr lang="en-US" sz="4000" b="1" dirty="0" err="1"/>
              <a:t>ống</a:t>
            </a:r>
            <a:r>
              <a:rPr lang="en-US" sz="4000" b="1" dirty="0"/>
              <a:t> </a:t>
            </a:r>
            <a:r>
              <a:rPr lang="en-US" sz="4000" b="1" dirty="0" err="1"/>
              <a:t>dẫn</a:t>
            </a:r>
            <a:r>
              <a:rPr lang="en-US" sz="4000" b="1" dirty="0"/>
              <a:t> </a:t>
            </a:r>
            <a:r>
              <a:rPr lang="en-US" sz="4000" b="1" dirty="0" err="1"/>
              <a:t>nước</a:t>
            </a:r>
            <a:r>
              <a:rPr lang="en-US" sz="4000" b="1" dirty="0"/>
              <a:t> </a:t>
            </a:r>
            <a:r>
              <a:rPr lang="en-US" sz="4000" b="1" dirty="0" err="1"/>
              <a:t>tiểu</a:t>
            </a:r>
            <a:r>
              <a:rPr lang="en-US" sz="4000" b="1" dirty="0"/>
              <a:t>, </a:t>
            </a:r>
            <a:r>
              <a:rPr lang="en-US" sz="4000" b="1" dirty="0" err="1"/>
              <a:t>bóng</a:t>
            </a:r>
            <a:r>
              <a:rPr lang="en-US" sz="4000" b="1" dirty="0"/>
              <a:t> </a:t>
            </a:r>
            <a:r>
              <a:rPr lang="en-US" sz="4000" b="1" dirty="0" err="1"/>
              <a:t>đái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ống</a:t>
            </a:r>
            <a:r>
              <a:rPr lang="en-US" sz="4000" b="1" dirty="0"/>
              <a:t> </a:t>
            </a:r>
            <a:r>
              <a:rPr lang="en-US" sz="4000" b="1" dirty="0" err="1"/>
              <a:t>đái</a:t>
            </a:r>
            <a:r>
              <a:rPr lang="en-US" sz="4000" b="1" dirty="0"/>
              <a:t>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4000" b="1" dirty="0"/>
              <a:t> </a:t>
            </a:r>
            <a:r>
              <a:rPr lang="en-US" sz="4000" b="1" dirty="0" err="1"/>
              <a:t>Thận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chức</a:t>
            </a:r>
            <a:r>
              <a:rPr lang="en-US" sz="4000" b="1" dirty="0"/>
              <a:t> </a:t>
            </a:r>
            <a:r>
              <a:rPr lang="en-US" sz="4000" b="1" dirty="0" err="1"/>
              <a:t>năng</a:t>
            </a:r>
            <a:r>
              <a:rPr lang="en-US" sz="4000" b="1" dirty="0"/>
              <a:t> </a:t>
            </a:r>
            <a:r>
              <a:rPr lang="en-US" sz="4000" b="1" dirty="0" err="1"/>
              <a:t>lọc</a:t>
            </a:r>
            <a:r>
              <a:rPr lang="en-US" sz="4000" b="1" dirty="0"/>
              <a:t> </a:t>
            </a:r>
            <a:r>
              <a:rPr lang="en-US" sz="4000" b="1" dirty="0" err="1"/>
              <a:t>máu</a:t>
            </a:r>
            <a:r>
              <a:rPr lang="en-US" sz="4000" b="1" dirty="0"/>
              <a:t>, </a:t>
            </a:r>
            <a:r>
              <a:rPr lang="en-US" sz="4000" b="1" dirty="0" err="1"/>
              <a:t>lấy</a:t>
            </a:r>
            <a:r>
              <a:rPr lang="en-US" sz="4000" b="1" dirty="0"/>
              <a:t> </a:t>
            </a:r>
            <a:r>
              <a:rPr lang="en-US" sz="4000" b="1" dirty="0" err="1"/>
              <a:t>ra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chất</a:t>
            </a:r>
            <a:r>
              <a:rPr lang="en-US" sz="4000" b="1" dirty="0"/>
              <a:t> </a:t>
            </a:r>
            <a:r>
              <a:rPr lang="en-US" sz="4000" b="1" dirty="0" err="1"/>
              <a:t>thải</a:t>
            </a:r>
            <a:r>
              <a:rPr lang="en-US" sz="4000" b="1" dirty="0"/>
              <a:t> </a:t>
            </a:r>
            <a:r>
              <a:rPr lang="en-US" sz="4000" b="1" dirty="0" err="1"/>
              <a:t>độc</a:t>
            </a:r>
            <a:r>
              <a:rPr lang="en-US" sz="4000" b="1" dirty="0"/>
              <a:t> </a:t>
            </a:r>
            <a:r>
              <a:rPr lang="en-US" sz="4000" b="1" dirty="0" err="1"/>
              <a:t>hại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trong</a:t>
            </a:r>
            <a:r>
              <a:rPr lang="en-US" sz="4000" b="1" dirty="0"/>
              <a:t> </a:t>
            </a:r>
            <a:r>
              <a:rPr lang="en-US" sz="4000" b="1" dirty="0" err="1"/>
              <a:t>máu</a:t>
            </a:r>
            <a:r>
              <a:rPr lang="en-US" sz="4000" b="1" dirty="0"/>
              <a:t> </a:t>
            </a:r>
            <a:r>
              <a:rPr lang="en-US" sz="4000" b="1" dirty="0" err="1"/>
              <a:t>tạo</a:t>
            </a:r>
            <a:r>
              <a:rPr lang="en-US" sz="4000" b="1" dirty="0"/>
              <a:t> </a:t>
            </a:r>
            <a:r>
              <a:rPr lang="en-US" sz="4000" b="1" dirty="0" err="1"/>
              <a:t>thành</a:t>
            </a:r>
            <a:r>
              <a:rPr lang="en-US" sz="4000" b="1" dirty="0"/>
              <a:t> </a:t>
            </a:r>
            <a:r>
              <a:rPr lang="en-US" sz="4000" b="1" dirty="0" err="1"/>
              <a:t>nước</a:t>
            </a:r>
            <a:r>
              <a:rPr lang="en-US" sz="4000" b="1" dirty="0"/>
              <a:t> </a:t>
            </a:r>
            <a:r>
              <a:rPr lang="en-US" sz="4000" b="1" dirty="0" err="1"/>
              <a:t>tiểu</a:t>
            </a:r>
            <a:r>
              <a:rPr lang="en-US" sz="4000" b="1" dirty="0"/>
              <a:t>. </a:t>
            </a:r>
            <a:r>
              <a:rPr lang="en-US" sz="4000" b="1" dirty="0" err="1"/>
              <a:t>Nước</a:t>
            </a:r>
            <a:r>
              <a:rPr lang="en-US" sz="4000" b="1" dirty="0"/>
              <a:t> </a:t>
            </a:r>
            <a:r>
              <a:rPr lang="en-US" sz="4000" b="1" dirty="0" err="1"/>
              <a:t>tiểu</a:t>
            </a:r>
            <a:r>
              <a:rPr lang="en-US" sz="4000" b="1" dirty="0"/>
              <a:t> </a:t>
            </a:r>
            <a:r>
              <a:rPr lang="en-US" sz="4000" b="1" dirty="0" err="1"/>
              <a:t>được</a:t>
            </a:r>
            <a:r>
              <a:rPr lang="en-US" sz="4000" b="1" dirty="0"/>
              <a:t> </a:t>
            </a:r>
            <a:r>
              <a:rPr lang="en-US" sz="4000" b="1" dirty="0" err="1"/>
              <a:t>đưa</a:t>
            </a:r>
            <a:r>
              <a:rPr lang="en-US" sz="4000" b="1" dirty="0"/>
              <a:t> </a:t>
            </a:r>
            <a:r>
              <a:rPr lang="en-US" sz="4000" b="1" dirty="0" err="1"/>
              <a:t>xuống</a:t>
            </a:r>
            <a:r>
              <a:rPr lang="en-US" sz="4000" b="1" dirty="0"/>
              <a:t> </a:t>
            </a:r>
            <a:r>
              <a:rPr lang="en-US" sz="4000" b="1" dirty="0" err="1"/>
              <a:t>bóng</a:t>
            </a:r>
            <a:r>
              <a:rPr lang="en-US" sz="4000" b="1" dirty="0"/>
              <a:t> </a:t>
            </a:r>
            <a:r>
              <a:rPr lang="en-US" sz="4000" b="1" dirty="0" err="1"/>
              <a:t>đái</a:t>
            </a:r>
            <a:r>
              <a:rPr lang="en-US" sz="4000" b="1" dirty="0"/>
              <a:t> qua </a:t>
            </a:r>
            <a:r>
              <a:rPr lang="en-US" sz="4000" b="1" dirty="0" err="1"/>
              <a:t>ống</a:t>
            </a:r>
            <a:r>
              <a:rPr lang="en-US" sz="4000" b="1" dirty="0"/>
              <a:t> </a:t>
            </a:r>
            <a:r>
              <a:rPr lang="en-US" sz="4000" b="1" dirty="0" err="1"/>
              <a:t>dẫn</a:t>
            </a:r>
            <a:r>
              <a:rPr lang="en-US" sz="4000" b="1" dirty="0"/>
              <a:t> </a:t>
            </a:r>
            <a:r>
              <a:rPr lang="en-US" sz="4000" b="1" dirty="0" err="1"/>
              <a:t>nước</a:t>
            </a:r>
            <a:r>
              <a:rPr lang="en-US" sz="4000" b="1" dirty="0"/>
              <a:t> </a:t>
            </a:r>
            <a:r>
              <a:rPr lang="en-US" sz="4000" b="1" dirty="0" err="1"/>
              <a:t>tiểu</a:t>
            </a:r>
            <a:r>
              <a:rPr lang="en-US" sz="4000" b="1" dirty="0"/>
              <a:t>, </a:t>
            </a:r>
            <a:r>
              <a:rPr lang="en-US" sz="4000" b="1" dirty="0" err="1"/>
              <a:t>sau</a:t>
            </a:r>
            <a:r>
              <a:rPr lang="en-US" sz="4000" b="1" dirty="0"/>
              <a:t> </a:t>
            </a:r>
            <a:r>
              <a:rPr lang="en-US" sz="4000" b="1" dirty="0" err="1"/>
              <a:t>đó</a:t>
            </a:r>
            <a:r>
              <a:rPr lang="en-US" sz="4000" b="1" dirty="0"/>
              <a:t> </a:t>
            </a:r>
            <a:r>
              <a:rPr lang="en-US" sz="4000" b="1" dirty="0" err="1"/>
              <a:t>thải</a:t>
            </a:r>
            <a:r>
              <a:rPr lang="en-US" sz="4000" b="1" dirty="0"/>
              <a:t> </a:t>
            </a:r>
            <a:r>
              <a:rPr lang="en-US" sz="4000" b="1" dirty="0" err="1"/>
              <a:t>ra</a:t>
            </a:r>
            <a:r>
              <a:rPr lang="en-US" sz="4000" b="1" dirty="0"/>
              <a:t> </a:t>
            </a:r>
            <a:r>
              <a:rPr lang="en-US" sz="4000" b="1" dirty="0" err="1"/>
              <a:t>ngoài</a:t>
            </a:r>
            <a:r>
              <a:rPr lang="en-US" sz="4000" b="1" dirty="0"/>
              <a:t> qua </a:t>
            </a:r>
            <a:r>
              <a:rPr lang="en-US" sz="4000" b="1" dirty="0" err="1"/>
              <a:t>ống</a:t>
            </a:r>
            <a:r>
              <a:rPr lang="en-US" sz="4000" b="1" dirty="0"/>
              <a:t> </a:t>
            </a:r>
            <a:r>
              <a:rPr lang="en-US" sz="4000" b="1" dirty="0" err="1"/>
              <a:t>đái</a:t>
            </a:r>
            <a:r>
              <a:rPr lang="en-US" sz="4000" b="1" dirty="0"/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9865" y="1054357"/>
            <a:ext cx="2207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</a:rPr>
              <a:t>Kết luận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931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1998884" y="686595"/>
            <a:ext cx="9593263" cy="5184779"/>
            <a:chOff x="197" y="1805"/>
            <a:chExt cx="6043" cy="3266"/>
          </a:xfrm>
        </p:grpSpPr>
        <p:grpSp>
          <p:nvGrpSpPr>
            <p:cNvPr id="3" name="Group 51"/>
            <p:cNvGrpSpPr>
              <a:grpSpLocks/>
            </p:cNvGrpSpPr>
            <p:nvPr/>
          </p:nvGrpSpPr>
          <p:grpSpPr bwMode="auto">
            <a:xfrm>
              <a:off x="197" y="1805"/>
              <a:ext cx="6043" cy="3266"/>
              <a:chOff x="197" y="1008"/>
              <a:chExt cx="6043" cy="3266"/>
            </a:xfrm>
          </p:grpSpPr>
          <p:sp>
            <p:nvSpPr>
              <p:cNvPr id="6" name="Text Box 27"/>
              <p:cNvSpPr txBox="1">
                <a:spLocks noChangeArrowheads="1"/>
              </p:cNvSpPr>
              <p:nvPr/>
            </p:nvSpPr>
            <p:spPr bwMode="auto">
              <a:xfrm>
                <a:off x="965" y="2568"/>
                <a:ext cx="3675" cy="1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800100" indent="-3429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257300" indent="-3429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714500" indent="-3429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171700" indent="-3429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6289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30861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5433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40005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AutoNum type="arabicPeriod"/>
                </a:pPr>
                <a:r>
                  <a:rPr lang="en-US" sz="2000" b="1" dirty="0" err="1"/>
                  <a:t>Thận</a:t>
                </a:r>
                <a:endParaRPr lang="en-US" sz="2000" b="1" dirty="0"/>
              </a:p>
              <a:p>
                <a:pPr>
                  <a:spcBef>
                    <a:spcPct val="50000"/>
                  </a:spcBef>
                  <a:buFontTx/>
                  <a:buAutoNum type="arabicPeriod"/>
                </a:pPr>
                <a:r>
                  <a:rPr lang="en-US" sz="2000" b="1" dirty="0" err="1"/>
                  <a:t>Máu</a:t>
                </a:r>
                <a:r>
                  <a:rPr lang="en-US" sz="2000" b="1" dirty="0"/>
                  <a:t> ( </a:t>
                </a:r>
                <a:r>
                  <a:rPr lang="en-US" sz="2000" b="1" dirty="0" err="1"/>
                  <a:t>có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chất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độc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hại</a:t>
                </a:r>
                <a:r>
                  <a:rPr lang="en-US" sz="2000" b="1" dirty="0"/>
                  <a:t>)</a:t>
                </a:r>
              </a:p>
              <a:p>
                <a:pPr>
                  <a:spcBef>
                    <a:spcPct val="50000"/>
                  </a:spcBef>
                  <a:buFontTx/>
                  <a:buAutoNum type="arabicPeriod"/>
                </a:pPr>
                <a:r>
                  <a:rPr lang="en-US" sz="2000" b="1" dirty="0" err="1"/>
                  <a:t>Gan</a:t>
                </a:r>
                <a:r>
                  <a:rPr lang="en-US" sz="2000" b="1" dirty="0"/>
                  <a:t> </a:t>
                </a:r>
              </a:p>
              <a:p>
                <a:pPr>
                  <a:spcBef>
                    <a:spcPct val="50000"/>
                  </a:spcBef>
                  <a:buFontTx/>
                  <a:buAutoNum type="arabicPeriod"/>
                </a:pPr>
                <a:r>
                  <a:rPr lang="en-US" sz="2000" b="1" dirty="0" err="1"/>
                  <a:t>Chứa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trong</a:t>
                </a:r>
                <a:r>
                  <a:rPr lang="en-US" sz="2000" b="1" dirty="0"/>
                  <a:t> </a:t>
                </a:r>
              </a:p>
              <a:p>
                <a:pPr>
                  <a:spcBef>
                    <a:spcPct val="50000"/>
                  </a:spcBef>
                  <a:buFontTx/>
                  <a:buAutoNum type="arabicPeriod"/>
                </a:pPr>
                <a:r>
                  <a:rPr lang="en-US" sz="2000" b="1" dirty="0" err="1"/>
                  <a:t>Dạ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dày</a:t>
                </a:r>
                <a:endParaRPr lang="en-US" sz="2000" b="1" dirty="0"/>
              </a:p>
              <a:p>
                <a:pPr>
                  <a:spcBef>
                    <a:spcPct val="50000"/>
                  </a:spcBef>
                  <a:buFontTx/>
                  <a:buAutoNum type="arabicPeriod"/>
                </a:pPr>
                <a:r>
                  <a:rPr lang="en-US" sz="2000" b="1" dirty="0" err="1"/>
                  <a:t>Ống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đái</a:t>
                </a:r>
                <a:endParaRPr lang="en-US" sz="2000" b="1" dirty="0"/>
              </a:p>
            </p:txBody>
          </p:sp>
          <p:grpSp>
            <p:nvGrpSpPr>
              <p:cNvPr id="7" name="Group 50"/>
              <p:cNvGrpSpPr>
                <a:grpSpLocks/>
              </p:cNvGrpSpPr>
              <p:nvPr/>
            </p:nvGrpSpPr>
            <p:grpSpPr bwMode="auto">
              <a:xfrm>
                <a:off x="197" y="1008"/>
                <a:ext cx="6043" cy="1812"/>
                <a:chOff x="197" y="1008"/>
                <a:chExt cx="6043" cy="1812"/>
              </a:xfrm>
            </p:grpSpPr>
            <p:sp>
              <p:nvSpPr>
                <p:cNvPr id="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5408" y="2083"/>
                  <a:ext cx="832" cy="7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000" b="1"/>
                    <a:t>Thải ra ngoài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en-US" sz="2000" b="1"/>
                    <a:t>  </a:t>
                  </a:r>
                </a:p>
              </p:txBody>
            </p:sp>
            <p:sp>
              <p:nvSpPr>
                <p:cNvPr id="10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512" y="1008"/>
                  <a:ext cx="5269" cy="368"/>
                </a:xfrm>
                <a:prstGeom prst="rect">
                  <a:avLst/>
                </a:prstGeom>
                <a:ln/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200" b="1" dirty="0" err="1"/>
                    <a:t>Điền</a:t>
                  </a:r>
                  <a:r>
                    <a:rPr lang="en-US" sz="3200" b="1" dirty="0"/>
                    <a:t> </a:t>
                  </a:r>
                  <a:r>
                    <a:rPr lang="en-US" sz="3200" b="1" dirty="0" err="1"/>
                    <a:t>số</a:t>
                  </a:r>
                  <a:r>
                    <a:rPr lang="en-US" sz="3200" b="1" dirty="0"/>
                    <a:t> </a:t>
                  </a:r>
                  <a:r>
                    <a:rPr lang="en-US" sz="3200" b="1" dirty="0" err="1"/>
                    <a:t>vào</a:t>
                  </a:r>
                  <a:r>
                    <a:rPr lang="en-US" sz="3200" b="1" dirty="0"/>
                    <a:t> ô </a:t>
                  </a:r>
                  <a:r>
                    <a:rPr lang="en-US" sz="3200" b="1" dirty="0" err="1"/>
                    <a:t>trống</a:t>
                  </a:r>
                  <a:r>
                    <a:rPr lang="en-US" sz="3200" b="1" dirty="0"/>
                    <a:t> </a:t>
                  </a:r>
                  <a:r>
                    <a:rPr lang="en-US" sz="3200" b="1" dirty="0" err="1"/>
                    <a:t>sao</a:t>
                  </a:r>
                  <a:r>
                    <a:rPr lang="en-US" sz="3200" b="1" dirty="0"/>
                    <a:t> </a:t>
                  </a:r>
                  <a:r>
                    <a:rPr lang="en-US" sz="3200" b="1" dirty="0" err="1"/>
                    <a:t>cho</a:t>
                  </a:r>
                  <a:r>
                    <a:rPr lang="en-US" sz="3200" b="1" dirty="0"/>
                    <a:t> </a:t>
                  </a:r>
                  <a:r>
                    <a:rPr lang="en-US" sz="3200" b="1" dirty="0" err="1"/>
                    <a:t>thích</a:t>
                  </a:r>
                  <a:r>
                    <a:rPr lang="en-US" sz="3200" b="1" dirty="0"/>
                    <a:t> </a:t>
                  </a:r>
                  <a:r>
                    <a:rPr lang="en-US" sz="3200" b="1" dirty="0" err="1"/>
                    <a:t>hợp</a:t>
                  </a:r>
                  <a:endParaRPr lang="en-US" sz="3200" b="1" dirty="0"/>
                </a:p>
              </p:txBody>
            </p:sp>
            <p:sp>
              <p:nvSpPr>
                <p:cNvPr id="11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140" y="1993"/>
                  <a:ext cx="832" cy="5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000" b="1"/>
                    <a:t>Bóng đái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en-US" sz="2000" b="1"/>
                    <a:t>  </a:t>
                  </a:r>
                </a:p>
              </p:txBody>
            </p:sp>
            <p:sp>
              <p:nvSpPr>
                <p:cNvPr id="12" name="Line 20"/>
                <p:cNvSpPr>
                  <a:spLocks noChangeShapeType="1"/>
                </p:cNvSpPr>
                <p:nvPr/>
              </p:nvSpPr>
              <p:spPr bwMode="auto">
                <a:xfrm>
                  <a:off x="4784" y="2239"/>
                  <a:ext cx="624" cy="0"/>
                </a:xfrm>
                <a:prstGeom prst="line">
                  <a:avLst/>
                </a:prstGeom>
                <a:noFill/>
                <a:ln w="38100" cmpd="dbl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000" b="1"/>
                </a:p>
              </p:txBody>
            </p:sp>
            <p:sp>
              <p:nvSpPr>
                <p:cNvPr id="13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4960" y="1843"/>
                  <a:ext cx="624" cy="8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000" b="1"/>
                    <a:t>qua</a:t>
                  </a:r>
                </a:p>
                <a:p>
                  <a:pPr>
                    <a:spcBef>
                      <a:spcPct val="50000"/>
                    </a:spcBef>
                  </a:pPr>
                  <a:endParaRPr lang="en-US" sz="2000" b="1"/>
                </a:p>
                <a:p>
                  <a:pPr>
                    <a:spcBef>
                      <a:spcPct val="50000"/>
                    </a:spcBef>
                  </a:pPr>
                  <a:r>
                    <a:rPr lang="en-US" sz="2000" b="1"/>
                    <a:t>….</a:t>
                  </a:r>
                </a:p>
              </p:txBody>
            </p:sp>
            <p:sp>
              <p:nvSpPr>
                <p:cNvPr id="14" name="Line 17"/>
                <p:cNvSpPr>
                  <a:spLocks noChangeShapeType="1"/>
                </p:cNvSpPr>
                <p:nvPr/>
              </p:nvSpPr>
              <p:spPr bwMode="auto">
                <a:xfrm>
                  <a:off x="3600" y="2239"/>
                  <a:ext cx="624" cy="0"/>
                </a:xfrm>
                <a:prstGeom prst="line">
                  <a:avLst/>
                </a:prstGeom>
                <a:noFill/>
                <a:ln w="38100" cmpd="dbl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000" b="1"/>
                </a:p>
              </p:txBody>
            </p:sp>
            <p:sp>
              <p:nvSpPr>
                <p:cNvPr id="15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744" y="1972"/>
                  <a:ext cx="485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000" b="1"/>
                    <a:t>….</a:t>
                  </a:r>
                </a:p>
              </p:txBody>
            </p:sp>
            <p:grpSp>
              <p:nvGrpSpPr>
                <p:cNvPr id="16" name="Group 44"/>
                <p:cNvGrpSpPr>
                  <a:grpSpLocks/>
                </p:cNvGrpSpPr>
                <p:nvPr/>
              </p:nvGrpSpPr>
              <p:grpSpPr bwMode="auto">
                <a:xfrm>
                  <a:off x="1911" y="2059"/>
                  <a:ext cx="921" cy="468"/>
                  <a:chOff x="1954" y="2192"/>
                  <a:chExt cx="1017" cy="468"/>
                </a:xfrm>
              </p:grpSpPr>
              <p:sp>
                <p:nvSpPr>
                  <p:cNvPr id="27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1954" y="2192"/>
                    <a:ext cx="807" cy="468"/>
                  </a:xfrm>
                  <a:prstGeom prst="flowChartPunchedTap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anchor="ctr"/>
                  <a:lstStyle/>
                  <a:p>
                    <a:endParaRPr lang="en-US" sz="2000" b="1"/>
                  </a:p>
                </p:txBody>
              </p:sp>
              <p:sp>
                <p:nvSpPr>
                  <p:cNvPr id="28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11" y="2285"/>
                    <a:ext cx="960" cy="2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2000" b="1"/>
                      <a:t>……</a:t>
                    </a:r>
                  </a:p>
                </p:txBody>
              </p:sp>
            </p:grpSp>
            <p:grpSp>
              <p:nvGrpSpPr>
                <p:cNvPr id="17" name="Group 46"/>
                <p:cNvGrpSpPr>
                  <a:grpSpLocks/>
                </p:cNvGrpSpPr>
                <p:nvPr/>
              </p:nvGrpSpPr>
              <p:grpSpPr bwMode="auto">
                <a:xfrm>
                  <a:off x="197" y="1931"/>
                  <a:ext cx="3547" cy="720"/>
                  <a:chOff x="240" y="2064"/>
                  <a:chExt cx="3547" cy="720"/>
                </a:xfrm>
              </p:grpSpPr>
              <p:sp>
                <p:nvSpPr>
                  <p:cNvPr id="18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15" y="2096"/>
                    <a:ext cx="352" cy="54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2000" b="1"/>
                      <a:t>Lọc   </a:t>
                    </a:r>
                  </a:p>
                  <a:p>
                    <a:pPr>
                      <a:spcBef>
                        <a:spcPct val="50000"/>
                      </a:spcBef>
                    </a:pPr>
                    <a:r>
                      <a:rPr lang="en-US" sz="2000" b="1"/>
                      <a:t>  ra</a:t>
                    </a:r>
                  </a:p>
                </p:txBody>
              </p:sp>
              <p:sp>
                <p:nvSpPr>
                  <p:cNvPr id="19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2678" y="2372"/>
                    <a:ext cx="554" cy="0"/>
                  </a:xfrm>
                  <a:prstGeom prst="line">
                    <a:avLst/>
                  </a:prstGeom>
                  <a:noFill/>
                  <a:ln w="38100" cmpd="dbl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2000" b="1"/>
                  </a:p>
                </p:txBody>
              </p:sp>
              <p:sp>
                <p:nvSpPr>
                  <p:cNvPr id="20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11" y="2132"/>
                    <a:ext cx="576" cy="54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2000" b="1"/>
                      <a:t> Nước  </a:t>
                    </a:r>
                  </a:p>
                  <a:p>
                    <a:pPr>
                      <a:spcBef>
                        <a:spcPct val="50000"/>
                      </a:spcBef>
                    </a:pPr>
                    <a:r>
                      <a:rPr lang="en-US" sz="2000" b="1"/>
                      <a:t>  tiểu</a:t>
                    </a:r>
                  </a:p>
                </p:txBody>
              </p:sp>
              <p:grpSp>
                <p:nvGrpSpPr>
                  <p:cNvPr id="21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1152" y="2169"/>
                    <a:ext cx="988" cy="543"/>
                    <a:chOff x="1152" y="2169"/>
                    <a:chExt cx="988" cy="543"/>
                  </a:xfrm>
                </p:grpSpPr>
                <p:sp>
                  <p:nvSpPr>
                    <p:cNvPr id="25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408"/>
                      <a:ext cx="807" cy="1"/>
                    </a:xfrm>
                    <a:prstGeom prst="line">
                      <a:avLst/>
                    </a:prstGeom>
                    <a:noFill/>
                    <a:ln w="38100" cmpd="dbl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 sz="2000" b="1"/>
                    </a:p>
                  </p:txBody>
                </p:sp>
                <p:sp>
                  <p:nvSpPr>
                    <p:cNvPr id="26" name="Text Box 2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80" y="2169"/>
                      <a:ext cx="660" cy="54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sz="2000" b="1"/>
                        <a:t>Đi </a:t>
                      </a:r>
                    </a:p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sz="2000" b="1"/>
                        <a:t>vào</a:t>
                      </a:r>
                    </a:p>
                  </p:txBody>
                </p:sp>
              </p:grpSp>
              <p:grpSp>
                <p:nvGrpSpPr>
                  <p:cNvPr id="22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240" y="2064"/>
                    <a:ext cx="1173" cy="720"/>
                    <a:chOff x="240" y="2064"/>
                    <a:chExt cx="1173" cy="720"/>
                  </a:xfrm>
                </p:grpSpPr>
                <p:sp>
                  <p:nvSpPr>
                    <p:cNvPr id="23" name="AutoShap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064"/>
                      <a:ext cx="1173" cy="720"/>
                    </a:xfrm>
                    <a:prstGeom prst="irregularSeal2">
                      <a:avLst/>
                    </a:prstGeom>
                    <a:ln>
                      <a:headEnd/>
                      <a:tailEnd/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anchor="ctr"/>
                    <a:lstStyle/>
                    <a:p>
                      <a:endParaRPr lang="en-US" sz="2000" b="1"/>
                    </a:p>
                  </p:txBody>
                </p:sp>
                <p:sp>
                  <p:nvSpPr>
                    <p:cNvPr id="24" name="Text Box 4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76" y="2256"/>
                      <a:ext cx="816" cy="2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sz="2000" b="1" dirty="0"/>
                        <a:t>…..</a:t>
                      </a:r>
                    </a:p>
                  </p:txBody>
                </p:sp>
              </p:grpSp>
            </p:grpSp>
          </p:grpSp>
        </p:grpSp>
        <p:sp>
          <p:nvSpPr>
            <p:cNvPr id="4" name="Rectangle 52"/>
            <p:cNvSpPr>
              <a:spLocks noChangeArrowheads="1"/>
            </p:cNvSpPr>
            <p:nvPr/>
          </p:nvSpPr>
          <p:spPr bwMode="auto">
            <a:xfrm>
              <a:off x="3744" y="2688"/>
              <a:ext cx="336" cy="2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2000" b="1"/>
            </a:p>
          </p:txBody>
        </p:sp>
        <p:sp>
          <p:nvSpPr>
            <p:cNvPr id="5" name="Rectangle 53"/>
            <p:cNvSpPr>
              <a:spLocks noChangeArrowheads="1"/>
            </p:cNvSpPr>
            <p:nvPr/>
          </p:nvSpPr>
          <p:spPr bwMode="auto">
            <a:xfrm>
              <a:off x="4992" y="3168"/>
              <a:ext cx="336" cy="2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2000" b="1"/>
            </a:p>
          </p:txBody>
        </p:sp>
      </p:grp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2648013" y="2397128"/>
            <a:ext cx="1295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4783295" y="2494759"/>
            <a:ext cx="1379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7621809" y="2126459"/>
            <a:ext cx="769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9649047" y="283766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349970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51843" y="3006461"/>
            <a:ext cx="6729878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Tạm</a:t>
            </a:r>
            <a:r>
              <a:rPr kumimoji="0" lang="vi-V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biệt các em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05" y="2945939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32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xmlns="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xmlns="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xmlns="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7817" y="1099332"/>
            <a:ext cx="6619737" cy="4341884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xmlns="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2" y="850205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xmlns="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92" y="778664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xmlns="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xmlns="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5EF1AB-B4D0-4F5F-8B39-FAE257D613F7}"/>
              </a:ext>
            </a:extLst>
          </p:cNvPr>
          <p:cNvSpPr txBox="1"/>
          <p:nvPr/>
        </p:nvSpPr>
        <p:spPr>
          <a:xfrm>
            <a:off x="2301626" y="1646625"/>
            <a:ext cx="7423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vi-VN" sz="3600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 về tim thường gặp ở trẻ em là gì?</a:t>
            </a:r>
            <a:endParaRPr lang="en-US" sz="3600" noProof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29C377-1663-4A93-951F-A769749FB432}"/>
              </a:ext>
            </a:extLst>
          </p:cNvPr>
          <p:cNvSpPr txBox="1"/>
          <p:nvPr/>
        </p:nvSpPr>
        <p:spPr>
          <a:xfrm>
            <a:off x="847730" y="3008326"/>
            <a:ext cx="10501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vi-VN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 nhồi máu cơ tim, bệnh hở van tim, bệnh thấp tim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D9DFFB-2E60-49B7-AEC5-067BDDE415E2}"/>
              </a:ext>
            </a:extLst>
          </p:cNvPr>
          <p:cNvSpPr txBox="1"/>
          <p:nvPr/>
        </p:nvSpPr>
        <p:spPr>
          <a:xfrm>
            <a:off x="1851018" y="1320818"/>
            <a:ext cx="9131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dẫn đên bệnh thấp tim ở trẻ em?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8CDD6E-C461-48F3-9247-612D53219014}"/>
              </a:ext>
            </a:extLst>
          </p:cNvPr>
          <p:cNvSpPr txBox="1"/>
          <p:nvPr/>
        </p:nvSpPr>
        <p:spPr>
          <a:xfrm>
            <a:off x="1101210" y="2844225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C452F0-327C-442F-8D09-E2EFF02F8AF8}"/>
              </a:ext>
            </a:extLst>
          </p:cNvPr>
          <p:cNvSpPr txBox="1"/>
          <p:nvPr/>
        </p:nvSpPr>
        <p:spPr>
          <a:xfrm>
            <a:off x="1193575" y="3063781"/>
            <a:ext cx="971054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600" dirty="0" err="1" smtClean="0">
                <a:solidFill>
                  <a:schemeClr val="bg1"/>
                </a:solidFill>
              </a:rPr>
              <a:t>bị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viêm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họng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viêm</a:t>
            </a:r>
            <a:r>
              <a:rPr lang="en-US" sz="3600" dirty="0">
                <a:solidFill>
                  <a:schemeClr val="bg1"/>
                </a:solidFill>
              </a:rPr>
              <a:t> a-mi-</a:t>
            </a:r>
            <a:r>
              <a:rPr lang="en-US" sz="3600" dirty="0" err="1">
                <a:solidFill>
                  <a:schemeClr val="bg1"/>
                </a:solidFill>
              </a:rPr>
              <a:t>đan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kéo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dài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hoặc</a:t>
            </a:r>
            <a:r>
              <a:rPr lang="en-US" sz="3600" dirty="0">
                <a:solidFill>
                  <a:schemeClr val="bg1"/>
                </a:solidFill>
              </a:rPr>
              <a:t> do </a:t>
            </a:r>
            <a:r>
              <a:rPr lang="en-US" sz="3600" dirty="0" err="1">
                <a:solidFill>
                  <a:schemeClr val="bg1"/>
                </a:solidFill>
              </a:rPr>
              <a:t>thấp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khớp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cấp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không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chữa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trị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kịp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thời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  <a:endParaRPr lang="vi-VN" sz="36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F2F40B-0C06-41A2-98EB-3C7D4751E754}"/>
              </a:ext>
            </a:extLst>
          </p:cNvPr>
          <p:cNvSpPr txBox="1"/>
          <p:nvPr/>
        </p:nvSpPr>
        <p:spPr>
          <a:xfrm>
            <a:off x="2167128" y="1354238"/>
            <a:ext cx="8302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3600" b="1" dirty="0" err="1" smtClean="0">
                <a:solidFill>
                  <a:srgbClr val="FFFF00"/>
                </a:solidFill>
              </a:rPr>
              <a:t>Bệnh</a:t>
            </a:r>
            <a:r>
              <a:rPr lang="en-US" altLang="vi-VN" sz="3600" b="1" dirty="0" smtClean="0">
                <a:solidFill>
                  <a:srgbClr val="FFFF00"/>
                </a:solidFill>
              </a:rPr>
              <a:t> </a:t>
            </a:r>
            <a:r>
              <a:rPr lang="en-US" altLang="vi-VN" sz="3600" b="1" dirty="0" err="1">
                <a:solidFill>
                  <a:srgbClr val="FFFF00"/>
                </a:solidFill>
              </a:rPr>
              <a:t>thấp</a:t>
            </a:r>
            <a:r>
              <a:rPr lang="en-US" altLang="vi-VN" sz="3600" b="1" dirty="0">
                <a:solidFill>
                  <a:srgbClr val="FFFF00"/>
                </a:solidFill>
              </a:rPr>
              <a:t> </a:t>
            </a:r>
            <a:r>
              <a:rPr lang="en-US" altLang="vi-VN" sz="3600" b="1" dirty="0" err="1">
                <a:solidFill>
                  <a:srgbClr val="FFFF00"/>
                </a:solidFill>
              </a:rPr>
              <a:t>tim</a:t>
            </a:r>
            <a:r>
              <a:rPr lang="en-US" altLang="vi-VN" sz="3600" b="1" dirty="0">
                <a:solidFill>
                  <a:srgbClr val="FFFF00"/>
                </a:solidFill>
              </a:rPr>
              <a:t> </a:t>
            </a:r>
            <a:r>
              <a:rPr lang="en-US" altLang="vi-VN" sz="3600" b="1" dirty="0" err="1">
                <a:solidFill>
                  <a:srgbClr val="FFFF00"/>
                </a:solidFill>
              </a:rPr>
              <a:t>nguy</a:t>
            </a:r>
            <a:r>
              <a:rPr lang="en-US" altLang="vi-VN" sz="3600" b="1" dirty="0">
                <a:solidFill>
                  <a:srgbClr val="FFFF00"/>
                </a:solidFill>
              </a:rPr>
              <a:t> </a:t>
            </a:r>
            <a:r>
              <a:rPr lang="en-US" altLang="vi-VN" sz="3600" b="1" dirty="0" err="1">
                <a:solidFill>
                  <a:srgbClr val="FFFF00"/>
                </a:solidFill>
              </a:rPr>
              <a:t>hiểm</a:t>
            </a:r>
            <a:r>
              <a:rPr lang="en-US" altLang="vi-VN" sz="3600" b="1" dirty="0">
                <a:solidFill>
                  <a:srgbClr val="FFFF00"/>
                </a:solidFill>
              </a:rPr>
              <a:t> </a:t>
            </a:r>
            <a:r>
              <a:rPr lang="en-US" altLang="vi-VN" sz="3600" b="1" dirty="0" err="1">
                <a:solidFill>
                  <a:srgbClr val="FFFF00"/>
                </a:solidFill>
              </a:rPr>
              <a:t>như</a:t>
            </a:r>
            <a:r>
              <a:rPr lang="en-US" altLang="vi-VN" sz="3600" b="1" dirty="0">
                <a:solidFill>
                  <a:srgbClr val="FFFF00"/>
                </a:solidFill>
              </a:rPr>
              <a:t> </a:t>
            </a:r>
            <a:r>
              <a:rPr lang="en-US" altLang="vi-VN" sz="3600" b="1" dirty="0" err="1">
                <a:solidFill>
                  <a:srgbClr val="FFFF00"/>
                </a:solidFill>
              </a:rPr>
              <a:t>thế</a:t>
            </a:r>
            <a:r>
              <a:rPr lang="en-US" altLang="vi-VN" sz="3600" b="1" dirty="0">
                <a:solidFill>
                  <a:srgbClr val="FFFF00"/>
                </a:solidFill>
              </a:rPr>
              <a:t> </a:t>
            </a:r>
            <a:r>
              <a:rPr lang="en-US" altLang="vi-VN" sz="3600" b="1" dirty="0" err="1">
                <a:solidFill>
                  <a:srgbClr val="FFFF00"/>
                </a:solidFill>
              </a:rPr>
              <a:t>nào</a:t>
            </a:r>
            <a:r>
              <a:rPr lang="en-US" altLang="vi-VN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A46285-AC70-4F24-87DC-EF5358B6E211}"/>
              </a:ext>
            </a:extLst>
          </p:cNvPr>
          <p:cNvSpPr txBox="1"/>
          <p:nvPr/>
        </p:nvSpPr>
        <p:spPr>
          <a:xfrm>
            <a:off x="2279856" y="3206446"/>
            <a:ext cx="8077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 err="1">
                <a:solidFill>
                  <a:schemeClr val="bg1"/>
                </a:solidFill>
              </a:rPr>
              <a:t>Nó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để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lại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những</a:t>
            </a:r>
            <a:r>
              <a:rPr lang="en-US" sz="3200" dirty="0">
                <a:solidFill>
                  <a:schemeClr val="bg1"/>
                </a:solidFill>
              </a:rPr>
              <a:t> di </a:t>
            </a:r>
            <a:r>
              <a:rPr lang="en-US" sz="3200" dirty="0" err="1">
                <a:solidFill>
                  <a:schemeClr val="bg1"/>
                </a:solidFill>
              </a:rPr>
              <a:t>chứng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nặng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nề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cho</a:t>
            </a:r>
            <a:r>
              <a:rPr lang="en-US" sz="3200" dirty="0">
                <a:solidFill>
                  <a:schemeClr val="bg1"/>
                </a:solidFill>
              </a:rPr>
              <a:t> van </a:t>
            </a:r>
            <a:r>
              <a:rPr lang="en-US" sz="3200" dirty="0" err="1">
                <a:solidFill>
                  <a:schemeClr val="bg1"/>
                </a:solidFill>
              </a:rPr>
              <a:t>tim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cuối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cùng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gây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suy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tim</a:t>
            </a:r>
            <a:endParaRPr lang="vi-VN" sz="32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6">
            <a:extLst>
              <a:ext uri="{FF2B5EF4-FFF2-40B4-BE49-F238E27FC236}">
                <a16:creationId xmlns:a16="http://schemas.microsoft.com/office/drawing/2014/main" xmlns="" id="{D755C1BB-40A3-41D1-95B1-B77C522AF5FE}"/>
              </a:ext>
            </a:extLst>
          </p:cNvPr>
          <p:cNvSpPr/>
          <p:nvPr/>
        </p:nvSpPr>
        <p:spPr>
          <a:xfrm>
            <a:off x="126204" y="120170"/>
            <a:ext cx="11923957" cy="6615608"/>
          </a:xfrm>
          <a:prstGeom prst="roundRect">
            <a:avLst>
              <a:gd name="adj" fmla="val 4784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pic>
        <p:nvPicPr>
          <p:cNvPr id="5" name="Picture 13" descr="Ảnh động đẹp (134)">
            <a:extLst>
              <a:ext uri="{FF2B5EF4-FFF2-40B4-BE49-F238E27FC236}">
                <a16:creationId xmlns:a16="http://schemas.microsoft.com/office/drawing/2014/main" xmlns="" id="{E3CC46ED-FABC-4BBC-BA76-0846A88FA8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6206" y="12497"/>
            <a:ext cx="393998" cy="126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49437" y="1963662"/>
            <a:ext cx="89154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thấp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tim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ấm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lạnh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uống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đủ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rèn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viêm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viêm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a-mi-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đan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kéo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viêm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khớp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…</a:t>
            </a:r>
            <a:endParaRPr lang="en-US" altLang="vi-VN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49437" y="673651"/>
            <a:ext cx="8915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vi-VN" sz="4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4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vi-VN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vi-VN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vi-VN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altLang="vi-VN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298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6">
            <a:extLst>
              <a:ext uri="{FF2B5EF4-FFF2-40B4-BE49-F238E27FC236}">
                <a16:creationId xmlns:a16="http://schemas.microsoft.com/office/drawing/2014/main" xmlns="" id="{D755C1BB-40A3-41D1-95B1-B77C522AF5FE}"/>
              </a:ext>
            </a:extLst>
          </p:cNvPr>
          <p:cNvSpPr/>
          <p:nvPr/>
        </p:nvSpPr>
        <p:spPr>
          <a:xfrm>
            <a:off x="126204" y="120170"/>
            <a:ext cx="11923957" cy="6615608"/>
          </a:xfrm>
          <a:prstGeom prst="roundRect">
            <a:avLst>
              <a:gd name="adj" fmla="val 4784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pic>
        <p:nvPicPr>
          <p:cNvPr id="5" name="Picture 13" descr="Ảnh động đẹp (134)">
            <a:extLst>
              <a:ext uri="{FF2B5EF4-FFF2-40B4-BE49-F238E27FC236}">
                <a16:creationId xmlns:a16="http://schemas.microsoft.com/office/drawing/2014/main" xmlns="" id="{E3CC46ED-FABC-4BBC-BA76-0846A88FA8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6206" y="12497"/>
            <a:ext cx="393998" cy="126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17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317" y="588901"/>
            <a:ext cx="12330953" cy="83098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vi-VN" sz="4800" b="1" dirty="0">
                <a:solidFill>
                  <a:schemeClr val="bg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Thứ </a:t>
            </a:r>
            <a:r>
              <a:rPr lang="vi-VN" sz="4800" b="1" dirty="0" smtClean="0">
                <a:solidFill>
                  <a:schemeClr val="bg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năm</a:t>
            </a:r>
            <a:r>
              <a:rPr lang="vi-VN" sz="4800" b="1" dirty="0" smtClean="0">
                <a:solidFill>
                  <a:schemeClr val="bg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vi-VN" sz="4800" b="1" dirty="0">
                <a:solidFill>
                  <a:schemeClr val="bg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ngày </a:t>
            </a:r>
            <a:r>
              <a:rPr lang="vi-VN" sz="4800" b="1" dirty="0" smtClean="0">
                <a:solidFill>
                  <a:schemeClr val="bg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7 </a:t>
            </a:r>
            <a:r>
              <a:rPr lang="vi-VN" sz="4800" b="1" dirty="0" smtClean="0">
                <a:solidFill>
                  <a:schemeClr val="bg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tháng 10 </a:t>
            </a:r>
            <a:r>
              <a:rPr lang="vi-VN" sz="4800" b="1" dirty="0">
                <a:solidFill>
                  <a:schemeClr val="bg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năm </a:t>
            </a:r>
            <a:r>
              <a:rPr lang="vi-VN" sz="4800" b="1" dirty="0" smtClean="0">
                <a:solidFill>
                  <a:schemeClr val="bg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2021</a:t>
            </a:r>
            <a:endParaRPr lang="vi-VN" sz="4800" b="1" dirty="0">
              <a:solidFill>
                <a:schemeClr val="bg1"/>
              </a:solidFill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2507" y="1850761"/>
            <a:ext cx="8257905" cy="11079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6600" b="1" dirty="0" err="1" smtClean="0">
                <a:solidFill>
                  <a:schemeClr val="bg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Tự</a:t>
            </a:r>
            <a:r>
              <a:rPr lang="en-US" sz="6600" b="1" dirty="0" smtClean="0">
                <a:solidFill>
                  <a:schemeClr val="bg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nhiên</a:t>
            </a:r>
            <a:r>
              <a:rPr lang="en-US" sz="6600" b="1" dirty="0" smtClean="0">
                <a:solidFill>
                  <a:schemeClr val="bg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và</a:t>
            </a:r>
            <a:r>
              <a:rPr lang="en-US" sz="6600" b="1" dirty="0" smtClean="0">
                <a:solidFill>
                  <a:schemeClr val="bg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xã</a:t>
            </a:r>
            <a:r>
              <a:rPr lang="en-US" sz="6600" b="1" dirty="0" smtClean="0">
                <a:solidFill>
                  <a:schemeClr val="bg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hội</a:t>
            </a:r>
            <a:endParaRPr lang="en-US" sz="6600" b="1" dirty="0">
              <a:solidFill>
                <a:schemeClr val="bg1"/>
              </a:solidFill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683" y="3111533"/>
            <a:ext cx="11474822" cy="230831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vi-VN" sz="7200" b="1" dirty="0" smtClean="0">
                <a:solidFill>
                  <a:srgbClr val="FFFF66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Hoạt động bài tiết của nước tiểu</a:t>
            </a:r>
            <a:endParaRPr lang="vi-VN" sz="7200" b="1" dirty="0">
              <a:solidFill>
                <a:srgbClr val="FFFF66"/>
              </a:solidFill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1741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">
            <a:extLst>
              <a:ext uri="{FF2B5EF4-FFF2-40B4-BE49-F238E27FC236}">
                <a16:creationId xmlns:a16="http://schemas.microsoft.com/office/drawing/2014/main" xmlns="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490093" y="-2238642"/>
            <a:ext cx="5468049" cy="109169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xmlns="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xmlns="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xmlns="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xmlns="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xmlns="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xmlns="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xmlns="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xmlns="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xmlns="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xmlns="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xmlns="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xmlns="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xmlns="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xmlns="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xmlns="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xmlns="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2498525-6E24-4DAE-87BF-7802486B196A}"/>
              </a:ext>
            </a:extLst>
          </p:cNvPr>
          <p:cNvSpPr txBox="1"/>
          <p:nvPr/>
        </p:nvSpPr>
        <p:spPr>
          <a:xfrm>
            <a:off x="1174918" y="1333667"/>
            <a:ext cx="94417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 smtClean="0">
                <a:ln w="12700">
                  <a:solidFill>
                    <a:srgbClr val="4472C4"/>
                  </a:solidFill>
                  <a:prstDash val="solid"/>
                </a:ln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Cơ quan nào trong cơ thể có chức năng bài tiết nước tiểu?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917" y="1522698"/>
            <a:ext cx="2997677" cy="419356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2498525-6E24-4DAE-87BF-7802486B196A}"/>
              </a:ext>
            </a:extLst>
          </p:cNvPr>
          <p:cNvSpPr txBox="1"/>
          <p:nvPr/>
        </p:nvSpPr>
        <p:spPr>
          <a:xfrm>
            <a:off x="1199070" y="3503252"/>
            <a:ext cx="9441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Thận và cơ quan vệ sinh.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93465" y="411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484995" y="42291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954520" y="2857500"/>
            <a:ext cx="693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" name="Picture 4" descr="co quan co th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57" y="146304"/>
            <a:ext cx="7162800" cy="671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294120" y="3543300"/>
            <a:ext cx="34115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733857" y="3829050"/>
            <a:ext cx="231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111682" y="3733800"/>
            <a:ext cx="3355975" cy="990600"/>
            <a:chOff x="312" y="3240"/>
            <a:chExt cx="1464" cy="639"/>
          </a:xfrm>
        </p:grpSpPr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H="1" flipV="1">
              <a:off x="1296" y="3447"/>
              <a:ext cx="48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H="1">
              <a:off x="384" y="3447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312" y="3240"/>
              <a:ext cx="840" cy="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Thận Phải</a:t>
              </a:r>
            </a:p>
          </p:txBody>
        </p:sp>
      </p:grpSp>
      <p:grpSp>
        <p:nvGrpSpPr>
          <p:cNvPr id="13" name="Group 16"/>
          <p:cNvGrpSpPr>
            <a:grpSpLocks/>
          </p:cNvGrpSpPr>
          <p:nvPr/>
        </p:nvGrpSpPr>
        <p:grpSpPr bwMode="auto">
          <a:xfrm>
            <a:off x="8048682" y="4605338"/>
            <a:ext cx="590550" cy="1262062"/>
            <a:chOff x="2088" y="3868"/>
            <a:chExt cx="380" cy="1060"/>
          </a:xfrm>
        </p:grpSpPr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2367" y="3868"/>
              <a:ext cx="101" cy="992"/>
            </a:xfrm>
            <a:custGeom>
              <a:avLst/>
              <a:gdLst>
                <a:gd name="T0" fmla="*/ 101 w 101"/>
                <a:gd name="T1" fmla="*/ 0 h 992"/>
                <a:gd name="T2" fmla="*/ 41 w 101"/>
                <a:gd name="T3" fmla="*/ 72 h 992"/>
                <a:gd name="T4" fmla="*/ 41 w 101"/>
                <a:gd name="T5" fmla="*/ 280 h 992"/>
                <a:gd name="T6" fmla="*/ 45 w 101"/>
                <a:gd name="T7" fmla="*/ 348 h 992"/>
                <a:gd name="T8" fmla="*/ 53 w 101"/>
                <a:gd name="T9" fmla="*/ 372 h 992"/>
                <a:gd name="T10" fmla="*/ 33 w 101"/>
                <a:gd name="T11" fmla="*/ 560 h 992"/>
                <a:gd name="T12" fmla="*/ 21 w 101"/>
                <a:gd name="T13" fmla="*/ 652 h 992"/>
                <a:gd name="T14" fmla="*/ 17 w 101"/>
                <a:gd name="T15" fmla="*/ 692 h 992"/>
                <a:gd name="T16" fmla="*/ 9 w 101"/>
                <a:gd name="T17" fmla="*/ 716 h 992"/>
                <a:gd name="T18" fmla="*/ 25 w 101"/>
                <a:gd name="T19" fmla="*/ 848 h 992"/>
                <a:gd name="T20" fmla="*/ 29 w 101"/>
                <a:gd name="T21" fmla="*/ 864 h 992"/>
                <a:gd name="T22" fmla="*/ 41 w 101"/>
                <a:gd name="T23" fmla="*/ 872 h 992"/>
                <a:gd name="T24" fmla="*/ 61 w 101"/>
                <a:gd name="T25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992">
                  <a:moveTo>
                    <a:pt x="101" y="0"/>
                  </a:moveTo>
                  <a:cubicBezTo>
                    <a:pt x="18" y="7"/>
                    <a:pt x="64" y="4"/>
                    <a:pt x="41" y="72"/>
                  </a:cubicBezTo>
                  <a:cubicBezTo>
                    <a:pt x="32" y="164"/>
                    <a:pt x="35" y="112"/>
                    <a:pt x="41" y="280"/>
                  </a:cubicBezTo>
                  <a:cubicBezTo>
                    <a:pt x="42" y="303"/>
                    <a:pt x="42" y="325"/>
                    <a:pt x="45" y="348"/>
                  </a:cubicBezTo>
                  <a:cubicBezTo>
                    <a:pt x="46" y="356"/>
                    <a:pt x="53" y="372"/>
                    <a:pt x="53" y="372"/>
                  </a:cubicBezTo>
                  <a:cubicBezTo>
                    <a:pt x="48" y="556"/>
                    <a:pt x="61" y="477"/>
                    <a:pt x="33" y="560"/>
                  </a:cubicBezTo>
                  <a:cubicBezTo>
                    <a:pt x="31" y="599"/>
                    <a:pt x="32" y="619"/>
                    <a:pt x="21" y="652"/>
                  </a:cubicBezTo>
                  <a:cubicBezTo>
                    <a:pt x="20" y="665"/>
                    <a:pt x="19" y="679"/>
                    <a:pt x="17" y="692"/>
                  </a:cubicBezTo>
                  <a:cubicBezTo>
                    <a:pt x="15" y="700"/>
                    <a:pt x="9" y="716"/>
                    <a:pt x="9" y="716"/>
                  </a:cubicBezTo>
                  <a:cubicBezTo>
                    <a:pt x="11" y="760"/>
                    <a:pt x="0" y="810"/>
                    <a:pt x="25" y="848"/>
                  </a:cubicBezTo>
                  <a:cubicBezTo>
                    <a:pt x="26" y="853"/>
                    <a:pt x="26" y="859"/>
                    <a:pt x="29" y="864"/>
                  </a:cubicBezTo>
                  <a:cubicBezTo>
                    <a:pt x="32" y="868"/>
                    <a:pt x="40" y="867"/>
                    <a:pt x="41" y="872"/>
                  </a:cubicBezTo>
                  <a:cubicBezTo>
                    <a:pt x="47" y="907"/>
                    <a:pt x="31" y="962"/>
                    <a:pt x="61" y="992"/>
                  </a:cubicBez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2088" y="3940"/>
              <a:ext cx="36" cy="572"/>
            </a:xfrm>
            <a:custGeom>
              <a:avLst/>
              <a:gdLst>
                <a:gd name="T0" fmla="*/ 0 w 36"/>
                <a:gd name="T1" fmla="*/ 0 h 572"/>
                <a:gd name="T2" fmla="*/ 20 w 36"/>
                <a:gd name="T3" fmla="*/ 72 h 572"/>
                <a:gd name="T4" fmla="*/ 16 w 36"/>
                <a:gd name="T5" fmla="*/ 356 h 572"/>
                <a:gd name="T6" fmla="*/ 28 w 36"/>
                <a:gd name="T7" fmla="*/ 572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2">
                  <a:moveTo>
                    <a:pt x="0" y="0"/>
                  </a:moveTo>
                  <a:cubicBezTo>
                    <a:pt x="15" y="22"/>
                    <a:pt x="14" y="46"/>
                    <a:pt x="20" y="72"/>
                  </a:cubicBezTo>
                  <a:cubicBezTo>
                    <a:pt x="22" y="150"/>
                    <a:pt x="36" y="276"/>
                    <a:pt x="16" y="356"/>
                  </a:cubicBezTo>
                  <a:cubicBezTo>
                    <a:pt x="18" y="464"/>
                    <a:pt x="28" y="495"/>
                    <a:pt x="28" y="572"/>
                  </a:cubicBez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2100" y="4656"/>
              <a:ext cx="40" cy="272"/>
            </a:xfrm>
            <a:custGeom>
              <a:avLst/>
              <a:gdLst>
                <a:gd name="T0" fmla="*/ 40 w 40"/>
                <a:gd name="T1" fmla="*/ 0 h 272"/>
                <a:gd name="T2" fmla="*/ 36 w 40"/>
                <a:gd name="T3" fmla="*/ 84 h 272"/>
                <a:gd name="T4" fmla="*/ 28 w 40"/>
                <a:gd name="T5" fmla="*/ 108 h 272"/>
                <a:gd name="T6" fmla="*/ 24 w 40"/>
                <a:gd name="T7" fmla="*/ 140 h 272"/>
                <a:gd name="T8" fmla="*/ 16 w 40"/>
                <a:gd name="T9" fmla="*/ 164 h 272"/>
                <a:gd name="T10" fmla="*/ 12 w 40"/>
                <a:gd name="T11" fmla="*/ 216 h 272"/>
                <a:gd name="T12" fmla="*/ 0 w 40"/>
                <a:gd name="T13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272">
                  <a:moveTo>
                    <a:pt x="40" y="0"/>
                  </a:moveTo>
                  <a:cubicBezTo>
                    <a:pt x="39" y="28"/>
                    <a:pt x="39" y="56"/>
                    <a:pt x="36" y="84"/>
                  </a:cubicBezTo>
                  <a:cubicBezTo>
                    <a:pt x="35" y="92"/>
                    <a:pt x="28" y="108"/>
                    <a:pt x="28" y="108"/>
                  </a:cubicBezTo>
                  <a:cubicBezTo>
                    <a:pt x="27" y="119"/>
                    <a:pt x="26" y="129"/>
                    <a:pt x="24" y="140"/>
                  </a:cubicBezTo>
                  <a:cubicBezTo>
                    <a:pt x="22" y="148"/>
                    <a:pt x="16" y="164"/>
                    <a:pt x="16" y="164"/>
                  </a:cubicBezTo>
                  <a:cubicBezTo>
                    <a:pt x="15" y="181"/>
                    <a:pt x="15" y="199"/>
                    <a:pt x="12" y="216"/>
                  </a:cubicBezTo>
                  <a:cubicBezTo>
                    <a:pt x="8" y="241"/>
                    <a:pt x="0" y="248"/>
                    <a:pt x="0" y="272"/>
                  </a:cubicBez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40"/>
          <p:cNvGrpSpPr>
            <a:grpSpLocks/>
          </p:cNvGrpSpPr>
          <p:nvPr/>
        </p:nvGrpSpPr>
        <p:grpSpPr bwMode="auto">
          <a:xfrm>
            <a:off x="3581457" y="4876800"/>
            <a:ext cx="5029200" cy="457200"/>
            <a:chOff x="528" y="3072"/>
            <a:chExt cx="3168" cy="288"/>
          </a:xfrm>
        </p:grpSpPr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660" y="3360"/>
              <a:ext cx="26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V="1">
              <a:off x="2776" y="3072"/>
              <a:ext cx="920" cy="2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23"/>
            <p:cNvSpPr txBox="1">
              <a:spLocks noChangeArrowheads="1"/>
            </p:cNvSpPr>
            <p:nvPr/>
          </p:nvSpPr>
          <p:spPr bwMode="auto">
            <a:xfrm>
              <a:off x="528" y="3120"/>
              <a:ext cx="207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/>
                <a:t>Ống</a:t>
              </a:r>
              <a:r>
                <a:rPr lang="en-US" dirty="0"/>
                <a:t> </a:t>
              </a:r>
              <a:r>
                <a:rPr lang="en-US" dirty="0" err="1"/>
                <a:t>dẫn</a:t>
              </a:r>
              <a:r>
                <a:rPr lang="en-US" dirty="0"/>
                <a:t> </a:t>
              </a:r>
              <a:r>
                <a:rPr lang="en-US" dirty="0" err="1"/>
                <a:t>nước</a:t>
              </a:r>
              <a:r>
                <a:rPr lang="en-US" dirty="0"/>
                <a:t> </a:t>
              </a:r>
              <a:r>
                <a:rPr lang="en-US" dirty="0" err="1"/>
                <a:t>tiểu</a:t>
              </a:r>
              <a:endParaRPr lang="en-US" dirty="0"/>
            </a:p>
          </p:txBody>
        </p:sp>
      </p:grpSp>
      <p:pic>
        <p:nvPicPr>
          <p:cNvPr id="21" name="Picture 24" descr="than ben phai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95" y="4267200"/>
            <a:ext cx="436562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5" descr="than ben trai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95" y="4238625"/>
            <a:ext cx="436562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bong dai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007" y="5743575"/>
            <a:ext cx="1003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38"/>
          <p:cNvGrpSpPr>
            <a:grpSpLocks/>
          </p:cNvGrpSpPr>
          <p:nvPr/>
        </p:nvGrpSpPr>
        <p:grpSpPr bwMode="auto">
          <a:xfrm>
            <a:off x="8734482" y="4800600"/>
            <a:ext cx="3228975" cy="1066800"/>
            <a:chOff x="3774" y="3024"/>
            <a:chExt cx="2034" cy="672"/>
          </a:xfrm>
        </p:grpSpPr>
        <p:sp>
          <p:nvSpPr>
            <p:cNvPr id="25" name="Line 28"/>
            <p:cNvSpPr>
              <a:spLocks noChangeShapeType="1"/>
            </p:cNvSpPr>
            <p:nvPr/>
          </p:nvSpPr>
          <p:spPr bwMode="auto">
            <a:xfrm flipV="1">
              <a:off x="3774" y="3292"/>
              <a:ext cx="901" cy="4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9"/>
            <p:cNvSpPr>
              <a:spLocks noChangeShapeType="1"/>
            </p:cNvSpPr>
            <p:nvPr/>
          </p:nvSpPr>
          <p:spPr bwMode="auto">
            <a:xfrm>
              <a:off x="4675" y="3292"/>
              <a:ext cx="74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 Box 30"/>
            <p:cNvSpPr txBox="1">
              <a:spLocks noChangeArrowheads="1"/>
            </p:cNvSpPr>
            <p:nvPr/>
          </p:nvSpPr>
          <p:spPr bwMode="auto">
            <a:xfrm>
              <a:off x="4768" y="3024"/>
              <a:ext cx="10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Bóng đái</a:t>
              </a:r>
            </a:p>
          </p:txBody>
        </p:sp>
      </p:grpSp>
      <p:sp>
        <p:nvSpPr>
          <p:cNvPr id="28" name="Line 31"/>
          <p:cNvSpPr>
            <a:spLocks noChangeShapeType="1"/>
          </p:cNvSpPr>
          <p:nvPr/>
        </p:nvSpPr>
        <p:spPr bwMode="auto">
          <a:xfrm flipH="1">
            <a:off x="8391582" y="6229350"/>
            <a:ext cx="19050" cy="17145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9" name="Group 39"/>
          <p:cNvGrpSpPr>
            <a:grpSpLocks/>
          </p:cNvGrpSpPr>
          <p:nvPr/>
        </p:nvGrpSpPr>
        <p:grpSpPr bwMode="auto">
          <a:xfrm>
            <a:off x="8415395" y="5957888"/>
            <a:ext cx="3319462" cy="366712"/>
            <a:chOff x="3573" y="3738"/>
            <a:chExt cx="2091" cy="231"/>
          </a:xfrm>
        </p:grpSpPr>
        <p:sp>
          <p:nvSpPr>
            <p:cNvPr id="30" name="Text Box 33"/>
            <p:cNvSpPr txBox="1">
              <a:spLocks noChangeArrowheads="1"/>
            </p:cNvSpPr>
            <p:nvPr/>
          </p:nvSpPr>
          <p:spPr bwMode="auto">
            <a:xfrm>
              <a:off x="4960" y="3738"/>
              <a:ext cx="7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Ống đái</a:t>
              </a:r>
            </a:p>
          </p:txBody>
        </p:sp>
        <p:sp>
          <p:nvSpPr>
            <p:cNvPr id="31" name="Line 34"/>
            <p:cNvSpPr>
              <a:spLocks noChangeShapeType="1"/>
            </p:cNvSpPr>
            <p:nvPr/>
          </p:nvSpPr>
          <p:spPr bwMode="auto">
            <a:xfrm>
              <a:off x="3573" y="3960"/>
              <a:ext cx="199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7"/>
          <p:cNvGrpSpPr>
            <a:grpSpLocks/>
          </p:cNvGrpSpPr>
          <p:nvPr/>
        </p:nvGrpSpPr>
        <p:grpSpPr bwMode="auto">
          <a:xfrm>
            <a:off x="9067857" y="3333750"/>
            <a:ext cx="3006725" cy="1009650"/>
            <a:chOff x="3984" y="2100"/>
            <a:chExt cx="1894" cy="636"/>
          </a:xfrm>
        </p:grpSpPr>
        <p:sp>
          <p:nvSpPr>
            <p:cNvPr id="34" name="Line 14"/>
            <p:cNvSpPr>
              <a:spLocks noChangeShapeType="1"/>
            </p:cNvSpPr>
            <p:nvPr/>
          </p:nvSpPr>
          <p:spPr bwMode="auto">
            <a:xfrm>
              <a:off x="4491" y="2363"/>
              <a:ext cx="9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>
              <a:off x="4768" y="2100"/>
              <a:ext cx="111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Thận Trái</a:t>
              </a:r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 flipV="1">
              <a:off x="3984" y="2352"/>
              <a:ext cx="528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7" name="6">
            <a:extLst>
              <a:ext uri="{FF2B5EF4-FFF2-40B4-BE49-F238E27FC236}">
                <a16:creationId xmlns:a16="http://schemas.microsoft.com/office/drawing/2014/main" xmlns="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-1547545" y="1195601"/>
            <a:ext cx="6563769" cy="3694234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256452" y="1133147"/>
            <a:ext cx="2955773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3600" b="1" dirty="0" smtClean="0"/>
              <a:t>NÊU</a:t>
            </a:r>
            <a:r>
              <a:rPr lang="vi-VN" sz="4000" b="1" dirty="0" smtClean="0"/>
              <a:t> </a:t>
            </a:r>
            <a:r>
              <a:rPr lang="en-US" sz="4000" b="1" dirty="0" smtClean="0"/>
              <a:t>TÊN </a:t>
            </a:r>
            <a:r>
              <a:rPr lang="en-US" sz="4000" b="1" dirty="0"/>
              <a:t>CÁC BỘ PHẬN CỦA CƠ QUAN BÀI TIẾT NƯỚC TIỂU TRÊN SƠ ĐỒ</a:t>
            </a:r>
          </a:p>
        </p:txBody>
      </p:sp>
    </p:spTree>
    <p:extLst>
      <p:ext uri="{BB962C8B-B14F-4D97-AF65-F5344CB8AC3E}">
        <p14:creationId xmlns:p14="http://schemas.microsoft.com/office/powerpoint/2010/main" val="2541851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</TotalTime>
  <Words>496</Words>
  <Application>Microsoft Office PowerPoint</Application>
  <PresentationFormat>Custom</PresentationFormat>
  <Paragraphs>68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37</cp:revision>
  <dcterms:created xsi:type="dcterms:W3CDTF">2021-05-22T10:10:43Z</dcterms:created>
  <dcterms:modified xsi:type="dcterms:W3CDTF">2021-09-30T13:25:58Z</dcterms:modified>
</cp:coreProperties>
</file>